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8"/>
    <p:restoredTop sz="94649"/>
  </p:normalViewPr>
  <p:slideViewPr>
    <p:cSldViewPr snapToGrid="0" snapToObjects="1">
      <p:cViewPr>
        <p:scale>
          <a:sx n="26" d="100"/>
          <a:sy n="26" d="100"/>
        </p:scale>
        <p:origin x="270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5A47F92-90F8-325B-0103-7557CB068D2C}"/>
              </a:ext>
            </a:extLst>
          </p:cNvPr>
          <p:cNvSpPr/>
          <p:nvPr/>
        </p:nvSpPr>
        <p:spPr>
          <a:xfrm>
            <a:off x="0" y="6172200"/>
            <a:ext cx="25199975" cy="16739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tabLst>
                <a:tab pos="3076575" algn="l"/>
              </a:tabLst>
            </a:pPr>
            <a:r>
              <a:rPr lang="en-US" sz="3600" b="1" dirty="0">
                <a:latin typeface="Arial" panose="020B0604020202020204" pitchFamily="34" charset="0"/>
              </a:rPr>
              <a:t>TITLE</a:t>
            </a:r>
          </a:p>
          <a:p>
            <a:pPr algn="r">
              <a:lnSpc>
                <a:spcPct val="107000"/>
              </a:lnSpc>
              <a:tabLst>
                <a:tab pos="3076575" algn="l"/>
              </a:tabLst>
            </a:pPr>
            <a:r>
              <a:rPr lang="en-US" sz="3600" b="1" dirty="0">
                <a:latin typeface="Arial" panose="020B0604020202020204" pitchFamily="34" charset="0"/>
              </a:rPr>
              <a:t>MEMBERS</a:t>
            </a:r>
            <a:endParaRPr lang="en-US" sz="3600" dirty="0"/>
          </a:p>
          <a:p>
            <a:pPr algn="ctr">
              <a:lnSpc>
                <a:spcPct val="107000"/>
              </a:lnSpc>
              <a:tabLst>
                <a:tab pos="3076575" algn="l"/>
              </a:tabLs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2F9D93-7540-CFE3-1183-E4E53842F24A}"/>
              </a:ext>
            </a:extLst>
          </p:cNvPr>
          <p:cNvSpPr/>
          <p:nvPr/>
        </p:nvSpPr>
        <p:spPr>
          <a:xfrm>
            <a:off x="0" y="7846142"/>
            <a:ext cx="8318090" cy="1324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024890" algn="l"/>
                <a:tab pos="3076575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</a:rPr>
              <a:t>INTRODUCTION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E21A1B-1710-55ED-234E-D6D15EEE0A41}"/>
              </a:ext>
            </a:extLst>
          </p:cNvPr>
          <p:cNvSpPr/>
          <p:nvPr/>
        </p:nvSpPr>
        <p:spPr>
          <a:xfrm>
            <a:off x="17137626" y="7846143"/>
            <a:ext cx="8062350" cy="13446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</a:rPr>
              <a:t>ANALISYS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C8A4B0-918E-B999-6880-9CAE3018E070}"/>
              </a:ext>
            </a:extLst>
          </p:cNvPr>
          <p:cNvSpPr/>
          <p:nvPr/>
        </p:nvSpPr>
        <p:spPr>
          <a:xfrm>
            <a:off x="1010" y="21088350"/>
            <a:ext cx="8318089" cy="7183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</a:rPr>
              <a:t>THEORETICAL FRAMEWORK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9D0F41-9709-3A43-7566-4C38D2455B78}"/>
              </a:ext>
            </a:extLst>
          </p:cNvPr>
          <p:cNvSpPr/>
          <p:nvPr/>
        </p:nvSpPr>
        <p:spPr>
          <a:xfrm>
            <a:off x="0" y="28271651"/>
            <a:ext cx="8318091" cy="46467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51D54A-1796-7A32-5D4F-668E689E31D3}"/>
              </a:ext>
            </a:extLst>
          </p:cNvPr>
          <p:cNvSpPr txBox="1"/>
          <p:nvPr/>
        </p:nvSpPr>
        <p:spPr>
          <a:xfrm>
            <a:off x="19272738" y="10571862"/>
            <a:ext cx="313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</a:t>
            </a:r>
            <a:endParaRPr lang="en-US" sz="4000" dirty="0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D353179B-157A-03EF-B3CC-68559D5063D0}"/>
              </a:ext>
            </a:extLst>
          </p:cNvPr>
          <p:cNvSpPr txBox="1"/>
          <p:nvPr/>
        </p:nvSpPr>
        <p:spPr>
          <a:xfrm>
            <a:off x="533401" y="28608734"/>
            <a:ext cx="44304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OBJECTIVES</a:t>
            </a:r>
          </a:p>
          <a:p>
            <a:r>
              <a:rPr lang="en-US" sz="3200" b="1" dirty="0">
                <a:latin typeface="Arial" panose="020B0604020202020204" pitchFamily="34" charset="0"/>
              </a:rPr>
              <a:t>GENERAL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</a:rPr>
              <a:t>SPECIFIC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3FE036B7-624C-B8EC-6CB4-56C2F325265F}"/>
              </a:ext>
            </a:extLst>
          </p:cNvPr>
          <p:cNvSpPr txBox="1"/>
          <p:nvPr/>
        </p:nvSpPr>
        <p:spPr>
          <a:xfrm>
            <a:off x="8318091" y="7884240"/>
            <a:ext cx="8819535" cy="309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</a:rPr>
              <a:t>METHODOLOGY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5 Conector recto">
            <a:extLst>
              <a:ext uri="{FF2B5EF4-FFF2-40B4-BE49-F238E27FC236}">
                <a16:creationId xmlns:a16="http://schemas.microsoft.com/office/drawing/2014/main" id="{44290A9D-6738-5FA8-04B7-307729005D17}"/>
              </a:ext>
            </a:extLst>
          </p:cNvPr>
          <p:cNvCxnSpPr>
            <a:cxnSpLocks/>
          </p:cNvCxnSpPr>
          <p:nvPr/>
        </p:nvCxnSpPr>
        <p:spPr>
          <a:xfrm>
            <a:off x="8318088" y="14734391"/>
            <a:ext cx="88195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6 CuadroTexto">
            <a:extLst>
              <a:ext uri="{FF2B5EF4-FFF2-40B4-BE49-F238E27FC236}">
                <a16:creationId xmlns:a16="http://schemas.microsoft.com/office/drawing/2014/main" id="{7E9F9E8C-9775-2D66-C519-1B3D51F6310C}"/>
              </a:ext>
            </a:extLst>
          </p:cNvPr>
          <p:cNvSpPr txBox="1"/>
          <p:nvPr/>
        </p:nvSpPr>
        <p:spPr>
          <a:xfrm>
            <a:off x="8763000" y="1478324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</a:rPr>
              <a:t>RESULTS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760C043-8239-217F-C18C-FC00B97F4863}"/>
              </a:ext>
            </a:extLst>
          </p:cNvPr>
          <p:cNvSpPr/>
          <p:nvPr/>
        </p:nvSpPr>
        <p:spPr>
          <a:xfrm>
            <a:off x="17137626" y="21292454"/>
            <a:ext cx="8062350" cy="6823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</a:rPr>
              <a:t>CONCLUSIONS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78AE467-1A56-BC85-F50B-2CFB494BB658}"/>
              </a:ext>
            </a:extLst>
          </p:cNvPr>
          <p:cNvSpPr/>
          <p:nvPr/>
        </p:nvSpPr>
        <p:spPr>
          <a:xfrm>
            <a:off x="17137626" y="28115498"/>
            <a:ext cx="8062350" cy="4802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</a:rPr>
              <a:t>BIBLIOGRAPHY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0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48C05F4-4FC5-78D0-6DE4-CE56A1D78B89}"/>
              </a:ext>
            </a:extLst>
          </p:cNvPr>
          <p:cNvSpPr txBox="1"/>
          <p:nvPr/>
        </p:nvSpPr>
        <p:spPr>
          <a:xfrm>
            <a:off x="2133600" y="8026400"/>
            <a:ext cx="20777200" cy="2037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DEPARTMENT OF BASIC SCIENCES</a:t>
            </a:r>
          </a:p>
          <a:p>
            <a:pPr algn="ctr"/>
            <a:r>
              <a:rPr lang="en-US" sz="5000" b="1" dirty="0"/>
              <a:t>POSTERS GUIDELINES </a:t>
            </a:r>
          </a:p>
          <a:p>
            <a:pPr algn="just"/>
            <a:br>
              <a:rPr lang="en-US" sz="5000" dirty="0"/>
            </a:br>
            <a:endParaRPr lang="en-US" sz="5000" dirty="0"/>
          </a:p>
          <a:p>
            <a:pPr algn="just"/>
            <a:r>
              <a:rPr lang="en-US" sz="5000" b="1" dirty="0"/>
              <a:t>1. </a:t>
            </a:r>
            <a:r>
              <a:rPr lang="en-US" sz="5000" dirty="0"/>
              <a:t>The size of poster 1 is one sheet (100 cm long and 70 cm wide). </a:t>
            </a:r>
          </a:p>
          <a:p>
            <a:pPr algn="just"/>
            <a:r>
              <a:rPr lang="en-US" sz="5000" b="1" dirty="0"/>
              <a:t>2. </a:t>
            </a:r>
            <a:r>
              <a:rPr lang="en-US" sz="5000" dirty="0"/>
              <a:t>The font size must be: </a:t>
            </a:r>
          </a:p>
          <a:p>
            <a:pPr algn="just"/>
            <a:r>
              <a:rPr lang="en-US" sz="5000" dirty="0"/>
              <a:t>  a. TITLES: 36-40 points </a:t>
            </a:r>
          </a:p>
          <a:p>
            <a:pPr algn="just"/>
            <a:r>
              <a:rPr lang="en-US" sz="5000" dirty="0"/>
              <a:t>  b. SUBTITLES: 26-30 points </a:t>
            </a:r>
          </a:p>
          <a:p>
            <a:pPr algn="just"/>
            <a:r>
              <a:rPr lang="en-US" sz="5000" dirty="0"/>
              <a:t>  c. BODY OF TEXT (or theoretical contents): 22-26 points </a:t>
            </a:r>
          </a:p>
          <a:p>
            <a:pPr algn="just"/>
            <a:r>
              <a:rPr lang="en-US" sz="5000" dirty="0"/>
              <a:t>       Arial font. </a:t>
            </a:r>
          </a:p>
          <a:p>
            <a:pPr algn="just"/>
            <a:r>
              <a:rPr lang="en-US" sz="5000" dirty="0"/>
              <a:t>  d. Text line spacing 2.0 points </a:t>
            </a:r>
          </a:p>
          <a:p>
            <a:pPr algn="just"/>
            <a:r>
              <a:rPr lang="en-US" sz="5000" dirty="0"/>
              <a:t>  e. Figures and tables: they must be designed to be seen at a distance of 2 meters. </a:t>
            </a:r>
          </a:p>
          <a:p>
            <a:pPr algn="just"/>
            <a:r>
              <a:rPr lang="en-US" sz="5000" b="1" dirty="0"/>
              <a:t>3. </a:t>
            </a:r>
            <a:r>
              <a:rPr lang="en-US" sz="5000" dirty="0"/>
              <a:t>The printing will be made according to the following parameters: or Vertical format or 2 cm margins on each side. </a:t>
            </a:r>
          </a:p>
          <a:p>
            <a:pPr algn="just"/>
            <a:r>
              <a:rPr lang="en-US" sz="5000" b="1" dirty="0"/>
              <a:t>4. </a:t>
            </a:r>
            <a:r>
              <a:rPr lang="en-US" sz="5000" dirty="0"/>
              <a:t>Photos and images in 300 dpi. (Only the poster authors' own images or photos may be used.) </a:t>
            </a:r>
          </a:p>
          <a:p>
            <a:pPr algn="just"/>
            <a:r>
              <a:rPr lang="en-US" sz="5000" b="1" dirty="0"/>
              <a:t>5. </a:t>
            </a:r>
            <a:r>
              <a:rPr lang="en-US" sz="5000" dirty="0"/>
              <a:t>The content of the poster should be designed on a white or opaque-colored background that highlights the text of the research. The sections should be grouped logically, following the structure of the following format: </a:t>
            </a:r>
          </a:p>
          <a:p>
            <a:pPr algn="just"/>
            <a:endParaRPr lang="en-US" sz="5000" dirty="0"/>
          </a:p>
          <a:p>
            <a:pPr algn="just"/>
            <a:r>
              <a:rPr lang="en-US" sz="5000" dirty="0"/>
              <a:t>"A poster is a visual means to communicate the results of a working paper. A poster is not simply an article presented in another format. The poster, unlike the article, is more graphic in nature. A good poster should guide the viewer using a visual logic, with a hierarchical structure that emphasizes the main points of the work."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537007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261</Words>
  <Application>Microsoft Macintosh PowerPoint</Application>
  <PresentationFormat>Personalizado</PresentationFormat>
  <Paragraphs>200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8</cp:revision>
  <cp:lastPrinted>2022-01-21T16:34:13Z</cp:lastPrinted>
  <dcterms:created xsi:type="dcterms:W3CDTF">2022-01-21T16:32:30Z</dcterms:created>
  <dcterms:modified xsi:type="dcterms:W3CDTF">2023-10-06T22:34:38Z</dcterms:modified>
</cp:coreProperties>
</file>